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338" y="-2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05682-A1F3-412B-B592-B2308A36B14F}" type="datetimeFigureOut">
              <a:rPr lang="en-US" smtClean="0"/>
              <a:t>8/29/2012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7581C-1661-4A9B-BCEA-A5A92197B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160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05682-A1F3-412B-B592-B2308A36B14F}" type="datetimeFigureOut">
              <a:rPr lang="en-US" smtClean="0"/>
              <a:t>8/29/2012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7581C-1661-4A9B-BCEA-A5A92197B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907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05682-A1F3-412B-B592-B2308A36B14F}" type="datetimeFigureOut">
              <a:rPr lang="en-US" smtClean="0"/>
              <a:t>8/29/2012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7581C-1661-4A9B-BCEA-A5A92197B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461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05682-A1F3-412B-B592-B2308A36B14F}" type="datetimeFigureOut">
              <a:rPr lang="en-US" smtClean="0"/>
              <a:t>8/29/2012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7581C-1661-4A9B-BCEA-A5A92197B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42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05682-A1F3-412B-B592-B2308A36B14F}" type="datetimeFigureOut">
              <a:rPr lang="en-US" smtClean="0"/>
              <a:t>8/29/2012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7581C-1661-4A9B-BCEA-A5A92197B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434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05682-A1F3-412B-B592-B2308A36B14F}" type="datetimeFigureOut">
              <a:rPr lang="en-US" smtClean="0"/>
              <a:t>8/29/2012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7581C-1661-4A9B-BCEA-A5A92197B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035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05682-A1F3-412B-B592-B2308A36B14F}" type="datetimeFigureOut">
              <a:rPr lang="en-US" smtClean="0"/>
              <a:t>8/29/2012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7581C-1661-4A9B-BCEA-A5A92197B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856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05682-A1F3-412B-B592-B2308A36B14F}" type="datetimeFigureOut">
              <a:rPr lang="en-US" smtClean="0"/>
              <a:t>8/29/2012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7581C-1661-4A9B-BCEA-A5A92197B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626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05682-A1F3-412B-B592-B2308A36B14F}" type="datetimeFigureOut">
              <a:rPr lang="en-US" smtClean="0"/>
              <a:t>8/29/2012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7581C-1661-4A9B-BCEA-A5A92197B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68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05682-A1F3-412B-B592-B2308A36B14F}" type="datetimeFigureOut">
              <a:rPr lang="en-US" smtClean="0"/>
              <a:t>8/29/2012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7581C-1661-4A9B-BCEA-A5A92197B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797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05682-A1F3-412B-B592-B2308A36B14F}" type="datetimeFigureOut">
              <a:rPr lang="en-US" smtClean="0"/>
              <a:t>8/29/2012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7581C-1661-4A9B-BCEA-A5A92197B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691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05682-A1F3-412B-B592-B2308A36B14F}" type="datetimeFigureOut">
              <a:rPr lang="en-US" smtClean="0"/>
              <a:t>8/29/2012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7581C-1661-4A9B-BCEA-A5A92197B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694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stat.org/membersonly/chapterreports/adminreportstatus_intradistrict.cfm?District=2" TargetMode="External"/><Relationship Id="rId7" Type="http://schemas.openxmlformats.org/officeDocument/2006/relationships/hyperlink" Target="https://www.amstat.org/membersonly/chapterreports/adminreportstatus_intradistrict.cfm?District=6" TargetMode="External"/><Relationship Id="rId2" Type="http://schemas.openxmlformats.org/officeDocument/2006/relationships/hyperlink" Target="https://www.amstat.org/membersonly/chapterreports/adminreportstatus_intradistrict.cfm?District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amstat.org/membersonly/chapterreports/adminreportstatus_intradistrict.cfm?District=5" TargetMode="External"/><Relationship Id="rId5" Type="http://schemas.openxmlformats.org/officeDocument/2006/relationships/hyperlink" Target="https://www.amstat.org/membersonly/chapterreports/adminreportstatus_intradistrict.cfm?District=4" TargetMode="External"/><Relationship Id="rId4" Type="http://schemas.openxmlformats.org/officeDocument/2006/relationships/hyperlink" Target="https://www.amstat.org/membersonly/chapterreports/adminreportstatus_intradistrict.cfm?District=3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8225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American Statistical Association</a:t>
            </a:r>
            <a:br>
              <a:rPr lang="en-US" dirty="0" smtClean="0"/>
            </a:br>
            <a:r>
              <a:rPr lang="en-US" dirty="0" smtClean="0"/>
              <a:t>Council of Chapters Governing Board</a:t>
            </a:r>
            <a:br>
              <a:rPr lang="en-US" dirty="0" smtClean="0"/>
            </a:br>
            <a:r>
              <a:rPr lang="en-US" dirty="0" smtClean="0"/>
              <a:t>2011 Annual Report of Chapters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735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Completion of Annual Survey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9496" y="3724116"/>
          <a:ext cx="8065008" cy="2781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065008"/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Table 1. Annual Survey Percent Completed 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3538221"/>
              </p:ext>
            </p:extLst>
          </p:nvPr>
        </p:nvGraphicFramePr>
        <p:xfrm>
          <a:off x="533400" y="1600200"/>
          <a:ext cx="8065008" cy="4419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16252"/>
                <a:gridCol w="2016252"/>
                <a:gridCol w="2016252"/>
                <a:gridCol w="2016252"/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District</a:t>
                      </a:r>
                      <a:endParaRPr lang="en-US" sz="2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Number of Chapters</a:t>
                      </a:r>
                      <a:endParaRPr lang="en-US" sz="2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Number of 2011 Reports Filed</a:t>
                      </a:r>
                      <a:endParaRPr lang="en-US" sz="2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Percentage of 2011 Reports Filed</a:t>
                      </a:r>
                      <a:endParaRPr lang="en-US" sz="2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strike="noStrike" dirty="0">
                          <a:effectLst/>
                          <a:hlinkClick r:id="rId2"/>
                        </a:rPr>
                        <a:t>1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endParaRPr lang="en-US" sz="2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10 </a:t>
                      </a:r>
                      <a:endParaRPr lang="en-US" sz="2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7  </a:t>
                      </a:r>
                      <a:endParaRPr lang="en-US" sz="2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70.0      </a:t>
                      </a:r>
                      <a:endParaRPr lang="en-US" sz="2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strike="noStrike" dirty="0">
                          <a:effectLst/>
                          <a:hlinkClick r:id="rId3"/>
                        </a:rPr>
                        <a:t>2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endParaRPr lang="en-US" sz="2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10 </a:t>
                      </a:r>
                      <a:endParaRPr lang="en-US" sz="2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10  </a:t>
                      </a:r>
                      <a:endParaRPr lang="en-US" sz="2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100.0      </a:t>
                      </a:r>
                      <a:endParaRPr lang="en-US" sz="2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strike="noStrike" dirty="0">
                          <a:effectLst/>
                          <a:hlinkClick r:id="rId4"/>
                        </a:rPr>
                        <a:t>3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endParaRPr lang="en-US" sz="2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13 </a:t>
                      </a:r>
                      <a:endParaRPr lang="en-US" sz="2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12  </a:t>
                      </a:r>
                      <a:endParaRPr lang="en-US" sz="2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92.3      </a:t>
                      </a:r>
                      <a:endParaRPr lang="en-US" sz="2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strike="noStrike" dirty="0">
                          <a:effectLst/>
                          <a:hlinkClick r:id="rId5"/>
                        </a:rPr>
                        <a:t>4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endParaRPr lang="en-US" sz="2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14 </a:t>
                      </a:r>
                      <a:endParaRPr lang="en-US" sz="2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4  </a:t>
                      </a:r>
                      <a:endParaRPr lang="en-US" sz="2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28.6      </a:t>
                      </a:r>
                      <a:endParaRPr lang="en-US" sz="2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strike="noStrike" dirty="0">
                          <a:effectLst/>
                          <a:hlinkClick r:id="rId6"/>
                        </a:rPr>
                        <a:t>5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endParaRPr lang="en-US" sz="2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12 </a:t>
                      </a:r>
                      <a:endParaRPr lang="en-US" sz="2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8  </a:t>
                      </a:r>
                      <a:endParaRPr lang="en-US" sz="2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66.7      </a:t>
                      </a:r>
                      <a:endParaRPr lang="en-US" sz="2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strike="noStrike" dirty="0">
                          <a:effectLst/>
                          <a:hlinkClick r:id="rId7"/>
                        </a:rPr>
                        <a:t>6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endParaRPr lang="en-US" sz="2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14 </a:t>
                      </a:r>
                      <a:endParaRPr lang="en-US" sz="2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11  </a:t>
                      </a:r>
                      <a:endParaRPr lang="en-US" sz="2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78.6      </a:t>
                      </a:r>
                      <a:endParaRPr lang="en-US" sz="2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Totals </a:t>
                      </a:r>
                      <a:endParaRPr lang="en-US" sz="2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73 </a:t>
                      </a:r>
                      <a:endParaRPr lang="en-US" sz="2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52 </a:t>
                      </a:r>
                      <a:endParaRPr lang="en-US" sz="2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71.2      </a:t>
                      </a:r>
                      <a:endParaRPr lang="en-US" sz="2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81000" y="1752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4079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Chapters Not Completing Survey</a:t>
            </a:r>
            <a:endParaRPr lang="en-US" sz="3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6402765"/>
              </p:ext>
            </p:extLst>
          </p:nvPr>
        </p:nvGraphicFramePr>
        <p:xfrm>
          <a:off x="2362200" y="609600"/>
          <a:ext cx="4572000" cy="6035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95500"/>
                <a:gridCol w="2476500"/>
              </a:tblGrid>
              <a:tr h="2667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District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Chapter</a:t>
                      </a:r>
                      <a:endParaRPr lang="en-US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67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Buffalo-Niagara</a:t>
                      </a:r>
                      <a:endParaRPr lang="en-US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67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Montreal</a:t>
                      </a:r>
                      <a:endParaRPr lang="en-US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67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Ottawa</a:t>
                      </a:r>
                      <a:endParaRPr lang="en-US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67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Princeton-Trenton</a:t>
                      </a:r>
                      <a:endParaRPr lang="en-US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67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Central Arkansas</a:t>
                      </a:r>
                      <a:endParaRPr lang="en-US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67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Central Illinois</a:t>
                      </a:r>
                      <a:endParaRPr lang="en-US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67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Colorado-Wyoming</a:t>
                      </a:r>
                      <a:endParaRPr lang="en-US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67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Iowa</a:t>
                      </a:r>
                      <a:endParaRPr lang="en-US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67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Milwaukee</a:t>
                      </a:r>
                      <a:endParaRPr lang="en-US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67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Northeastern Illinois</a:t>
                      </a:r>
                      <a:endParaRPr lang="en-US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67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Oklahoma</a:t>
                      </a:r>
                      <a:endParaRPr lang="en-US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67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Red River Valley</a:t>
                      </a:r>
                      <a:endParaRPr lang="en-US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67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St. Louis</a:t>
                      </a:r>
                      <a:endParaRPr lang="en-US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67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Twin Cities</a:t>
                      </a:r>
                      <a:endParaRPr lang="en-US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67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Alabama</a:t>
                      </a:r>
                      <a:endParaRPr lang="en-US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67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Austin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67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Georgia</a:t>
                      </a:r>
                      <a:endParaRPr lang="en-US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67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Houston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67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Nevada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67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Snake River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67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Southern California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4347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Chapter Size</a:t>
            </a:r>
            <a:endParaRPr lang="en-US" dirty="0"/>
          </a:p>
        </p:txBody>
      </p:sp>
      <p:pic>
        <p:nvPicPr>
          <p:cNvPr id="4" name="Content Placeholder 3" descr="Histogram for Members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990600"/>
            <a:ext cx="8001000" cy="5562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99630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882"/>
            <a:ext cx="8229600" cy="792162"/>
          </a:xfrm>
        </p:spPr>
        <p:txBody>
          <a:bodyPr/>
          <a:lstStyle/>
          <a:p>
            <a:r>
              <a:rPr lang="en-US" sz="3600" dirty="0" smtClean="0"/>
              <a:t>Chapter Activities</a:t>
            </a:r>
            <a:endParaRPr lang="en-US" sz="3600" dirty="0"/>
          </a:p>
        </p:txBody>
      </p:sp>
      <p:pic>
        <p:nvPicPr>
          <p:cNvPr id="4" name="Content Placeholder 3" descr="Bar Chart of Frequencies for Activity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914400"/>
            <a:ext cx="8001000" cy="5791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99451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20"/>
            <a:ext cx="8229600" cy="83198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Chapter Social Events</a:t>
            </a:r>
            <a:endParaRPr lang="en-US" sz="3600" dirty="0"/>
          </a:p>
        </p:txBody>
      </p:sp>
      <p:pic>
        <p:nvPicPr>
          <p:cNvPr id="4" name="Content Placeholder 3" descr="Bar Chart of Frequencies for Social_events_How_Many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066800"/>
            <a:ext cx="7772400" cy="5410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01549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20"/>
            <a:ext cx="8229600" cy="908180"/>
          </a:xfrm>
        </p:spPr>
        <p:txBody>
          <a:bodyPr/>
          <a:lstStyle/>
          <a:p>
            <a:r>
              <a:rPr lang="en-US" sz="3600" dirty="0" smtClean="0"/>
              <a:t>Other Activities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Technical talks from chapter members</a:t>
            </a:r>
          </a:p>
          <a:p>
            <a:r>
              <a:rPr lang="en-US" dirty="0" smtClean="0"/>
              <a:t>Judge high school science fair</a:t>
            </a:r>
          </a:p>
          <a:p>
            <a:r>
              <a:rPr lang="en-US" dirty="0" smtClean="0"/>
              <a:t>Support regional conferences</a:t>
            </a:r>
          </a:p>
          <a:p>
            <a:pPr lvl="1"/>
            <a:r>
              <a:rPr lang="en-US" dirty="0" smtClean="0"/>
              <a:t>Student travel support</a:t>
            </a:r>
          </a:p>
          <a:p>
            <a:pPr lvl="1"/>
            <a:r>
              <a:rPr lang="en-US" dirty="0" smtClean="0"/>
              <a:t>Awards for best presentations</a:t>
            </a:r>
          </a:p>
          <a:p>
            <a:r>
              <a:rPr lang="en-US" dirty="0" smtClean="0"/>
              <a:t>SIBBS program to promote statistical literacy</a:t>
            </a:r>
          </a:p>
          <a:p>
            <a:r>
              <a:rPr lang="en-US" dirty="0" smtClean="0"/>
              <a:t>Supply Career Day speakers</a:t>
            </a:r>
          </a:p>
          <a:p>
            <a:r>
              <a:rPr lang="en-US" dirty="0" smtClean="0"/>
              <a:t>Award scholarship to statistics students</a:t>
            </a:r>
          </a:p>
        </p:txBody>
      </p:sp>
    </p:spTree>
    <p:extLst>
      <p:ext uri="{BB962C8B-B14F-4D97-AF65-F5344CB8AC3E}">
        <p14:creationId xmlns:p14="http://schemas.microsoft.com/office/powerpoint/2010/main" val="3359711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327"/>
            <a:ext cx="8229600" cy="89107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How can ASA help?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Membership and certification</a:t>
            </a:r>
          </a:p>
          <a:p>
            <a:pPr lvl="1"/>
            <a:r>
              <a:rPr lang="en-US" dirty="0" smtClean="0"/>
              <a:t>Members not appearing on ASA member report</a:t>
            </a:r>
          </a:p>
          <a:p>
            <a:pPr lvl="1"/>
            <a:r>
              <a:rPr lang="en-US" dirty="0" smtClean="0"/>
              <a:t>Difficulty tracking member dues </a:t>
            </a:r>
          </a:p>
          <a:p>
            <a:pPr lvl="1"/>
            <a:r>
              <a:rPr lang="en-US" dirty="0" smtClean="0"/>
              <a:t>Ideas to </a:t>
            </a:r>
            <a:r>
              <a:rPr lang="en-US" smtClean="0"/>
              <a:t>increase chapter membership</a:t>
            </a:r>
            <a:endParaRPr lang="en-US" dirty="0" smtClean="0"/>
          </a:p>
          <a:p>
            <a:r>
              <a:rPr lang="en-US" dirty="0" smtClean="0"/>
              <a:t>Assistance with statistical literacy efforts</a:t>
            </a:r>
          </a:p>
          <a:p>
            <a:pPr lvl="1"/>
            <a:r>
              <a:rPr lang="en-US" dirty="0" smtClean="0"/>
              <a:t>Media</a:t>
            </a:r>
          </a:p>
          <a:p>
            <a:pPr lvl="1"/>
            <a:r>
              <a:rPr lang="en-US" dirty="0" smtClean="0"/>
              <a:t>K-12 presentation materials and other assistance</a:t>
            </a:r>
          </a:p>
          <a:p>
            <a:r>
              <a:rPr lang="en-US" dirty="0" smtClean="0"/>
              <a:t>Encourage activities among neighboring chapters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017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199</Words>
  <Application>Microsoft Office PowerPoint</Application>
  <PresentationFormat>On-screen Show (4:3)</PresentationFormat>
  <Paragraphs>101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American Statistical Association Council of Chapters Governing Board 2011 Annual Report of Chapters </vt:lpstr>
      <vt:lpstr>Completion of Annual Survey</vt:lpstr>
      <vt:lpstr>Chapters Not Completing Survey</vt:lpstr>
      <vt:lpstr>Chapter Size</vt:lpstr>
      <vt:lpstr>Chapter Activities</vt:lpstr>
      <vt:lpstr>Chapter Social Events</vt:lpstr>
      <vt:lpstr>Other Activities</vt:lpstr>
      <vt:lpstr>How can ASA help?</vt:lpstr>
    </vt:vector>
  </TitlesOfParts>
  <Company>UNCG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American Statistical Association Council of Chapters Governing Board 2011 Annual Report of Chapters</dc:title>
  <dc:creator>College of Arts and Sciences</dc:creator>
  <cp:lastModifiedBy>Peterson, Rick</cp:lastModifiedBy>
  <cp:revision>3</cp:revision>
  <dcterms:created xsi:type="dcterms:W3CDTF">2012-07-28T17:37:15Z</dcterms:created>
  <dcterms:modified xsi:type="dcterms:W3CDTF">2012-08-29T20:09:45Z</dcterms:modified>
</cp:coreProperties>
</file>